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embeddedFontLst>
    <p:embeddedFont>
      <p:font typeface="Montserrat"/>
      <p:regular r:id="rId17"/>
      <p:bold r:id="rId18"/>
      <p:italic r:id="rId19"/>
      <p:boldItalic r:id="rId20"/>
    </p:embeddedFont>
    <p:embeddedFont>
      <p:font typeface="Lato"/>
      <p:regular r:id="rId21"/>
      <p:bold r:id="rId22"/>
      <p:italic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boldItalic.fntdata"/><Relationship Id="rId11" Type="http://schemas.openxmlformats.org/officeDocument/2006/relationships/slide" Target="slides/slide6.xml"/><Relationship Id="rId22" Type="http://schemas.openxmlformats.org/officeDocument/2006/relationships/font" Target="fonts/Lato-bold.fntdata"/><Relationship Id="rId10" Type="http://schemas.openxmlformats.org/officeDocument/2006/relationships/slide" Target="slides/slide5.xml"/><Relationship Id="rId21" Type="http://schemas.openxmlformats.org/officeDocument/2006/relationships/font" Target="fonts/Lato-regular.fntdata"/><Relationship Id="rId13" Type="http://schemas.openxmlformats.org/officeDocument/2006/relationships/slide" Target="slides/slide8.xml"/><Relationship Id="rId24" Type="http://schemas.openxmlformats.org/officeDocument/2006/relationships/font" Target="fonts/Lato-boldItalic.fntdata"/><Relationship Id="rId12" Type="http://schemas.openxmlformats.org/officeDocument/2006/relationships/slide" Target="slides/slide7.xml"/><Relationship Id="rId23" Type="http://schemas.openxmlformats.org/officeDocument/2006/relationships/font" Target="fonts/Lato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Montserrat-regular.fntdata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Montserrat-italic.fntdata"/><Relationship Id="rId6" Type="http://schemas.openxmlformats.org/officeDocument/2006/relationships/slide" Target="slides/slide1.xml"/><Relationship Id="rId18" Type="http://schemas.openxmlformats.org/officeDocument/2006/relationships/font" Target="fonts/Montserrat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1202873f65e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1202873f65e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37e4857757_22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137e4857757_22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2ca6dc85d0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12ca6dc85d0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2ca6dc85d0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12ca6dc85d0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137e4857757_22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137e4857757_22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202873f65e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1202873f65e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37e4857757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137e4857757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202873f65e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1202873f65e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1202873f65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1202873f65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202873f65e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1202873f65e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gif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Relationship Id="rId4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gif"/><Relationship Id="rId4" Type="http://schemas.openxmlformats.org/officeDocument/2006/relationships/image" Target="../media/image11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gif"/><Relationship Id="rId4" Type="http://schemas.openxmlformats.org/officeDocument/2006/relationships/image" Target="../media/image14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gif"/><Relationship Id="rId4" Type="http://schemas.openxmlformats.org/officeDocument/2006/relationships/image" Target="../media/image10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type="ctrTitle"/>
          </p:nvPr>
        </p:nvSpPr>
        <p:spPr>
          <a:xfrm>
            <a:off x="435900" y="-39625"/>
            <a:ext cx="4383300" cy="77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Apresentação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13"/>
          <p:cNvSpPr txBox="1"/>
          <p:nvPr>
            <p:ph idx="1" type="subTitle"/>
          </p:nvPr>
        </p:nvSpPr>
        <p:spPr>
          <a:xfrm>
            <a:off x="0" y="4335000"/>
            <a:ext cx="3470700" cy="80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500"/>
              <a:t>Equipe: Javou</a:t>
            </a:r>
            <a:endParaRPr b="1"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500"/>
              <a:t>Artur</a:t>
            </a:r>
            <a:endParaRPr b="1"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500"/>
              <a:t>Marcos</a:t>
            </a:r>
            <a:endParaRPr b="1" sz="1500"/>
          </a:p>
        </p:txBody>
      </p:sp>
      <p:pic>
        <p:nvPicPr>
          <p:cNvPr id="136" name="Google Shape;13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07100" y="524900"/>
            <a:ext cx="4053500" cy="4251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Destaques - exceção e keylistener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4" name="Google Shape;21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15261" y="1307850"/>
            <a:ext cx="5062339" cy="3770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3550" y="1539525"/>
            <a:ext cx="2763400" cy="1962925"/>
          </a:xfrm>
          <a:prstGeom prst="rect">
            <a:avLst/>
          </a:prstGeom>
          <a:noFill/>
          <a:ln cap="flat" cmpd="sng" w="952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216" name="Google Shape;216;p22"/>
          <p:cNvCxnSpPr/>
          <p:nvPr/>
        </p:nvCxnSpPr>
        <p:spPr>
          <a:xfrm flipH="1">
            <a:off x="1783825" y="1856500"/>
            <a:ext cx="3225600" cy="1077900"/>
          </a:xfrm>
          <a:prstGeom prst="straightConnector1">
            <a:avLst/>
          </a:prstGeom>
          <a:noFill/>
          <a:ln cap="flat" cmpd="sng" w="28575">
            <a:solidFill>
              <a:srgbClr val="99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7" name="Google Shape;217;p22"/>
          <p:cNvSpPr/>
          <p:nvPr/>
        </p:nvSpPr>
        <p:spPr>
          <a:xfrm>
            <a:off x="4177275" y="3180025"/>
            <a:ext cx="47550" cy="79250"/>
          </a:xfrm>
          <a:custGeom>
            <a:rect b="b" l="l" r="r" t="t"/>
            <a:pathLst>
              <a:path extrusionOk="0" h="3170" w="1902">
                <a:moveTo>
                  <a:pt x="0" y="3170"/>
                </a:moveTo>
                <a:cubicBezTo>
                  <a:pt x="802" y="2234"/>
                  <a:pt x="1902" y="1232"/>
                  <a:pt x="1902" y="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cxnSp>
        <p:nvCxnSpPr>
          <p:cNvPr id="218" name="Google Shape;218;p22"/>
          <p:cNvCxnSpPr/>
          <p:nvPr/>
        </p:nvCxnSpPr>
        <p:spPr>
          <a:xfrm flipH="1">
            <a:off x="4977600" y="1991225"/>
            <a:ext cx="87300" cy="1244400"/>
          </a:xfrm>
          <a:prstGeom prst="straightConnector1">
            <a:avLst/>
          </a:prstGeom>
          <a:noFill/>
          <a:ln cap="flat" cmpd="sng" w="38100">
            <a:solidFill>
              <a:srgbClr val="9900F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Upgrades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23"/>
          <p:cNvSpPr/>
          <p:nvPr/>
        </p:nvSpPr>
        <p:spPr>
          <a:xfrm>
            <a:off x="4177275" y="3180025"/>
            <a:ext cx="47550" cy="79250"/>
          </a:xfrm>
          <a:custGeom>
            <a:rect b="b" l="l" r="r" t="t"/>
            <a:pathLst>
              <a:path extrusionOk="0" h="3170" w="1902">
                <a:moveTo>
                  <a:pt x="0" y="3170"/>
                </a:moveTo>
                <a:cubicBezTo>
                  <a:pt x="802" y="2234"/>
                  <a:pt x="1902" y="1232"/>
                  <a:pt x="1902" y="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25" name="Google Shape;225;p23"/>
          <p:cNvSpPr txBox="1"/>
          <p:nvPr/>
        </p:nvSpPr>
        <p:spPr>
          <a:xfrm>
            <a:off x="1340025" y="1301725"/>
            <a:ext cx="5428800" cy="23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ato"/>
              <a:buChar char="●"/>
            </a:pPr>
            <a:r>
              <a:rPr lang="pt-BR" sz="1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Mais tipos de ações (esconder, fugir, defender…)</a:t>
            </a:r>
            <a:endParaRPr sz="16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ato"/>
              <a:buChar char="●"/>
            </a:pPr>
            <a:r>
              <a:rPr lang="pt-BR" sz="1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Movimentação mais otimizada monstros (grafo)</a:t>
            </a:r>
            <a:endParaRPr sz="16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ato"/>
              <a:buChar char="●"/>
            </a:pPr>
            <a:r>
              <a:rPr lang="pt-BR" sz="1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Novos itens, texturas, monstros, equipamentos…</a:t>
            </a:r>
            <a:endParaRPr sz="16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ato"/>
              <a:buChar char="●"/>
            </a:pPr>
            <a:r>
              <a:rPr lang="pt-BR" sz="1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Multiplayer</a:t>
            </a:r>
            <a:endParaRPr sz="16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ato"/>
              <a:buChar char="●"/>
            </a:pPr>
            <a:r>
              <a:rPr lang="pt-BR" sz="1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Sistema de ataque mais complexo (magias, ataque em área)</a:t>
            </a:r>
            <a:endParaRPr sz="16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ato"/>
              <a:buChar char="●"/>
            </a:pPr>
            <a:r>
              <a:rPr lang="pt-BR" sz="1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Mais inteligência para os monstros (usar itens)</a:t>
            </a:r>
            <a:endParaRPr sz="16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ato"/>
              <a:buChar char="●"/>
            </a:pPr>
            <a:r>
              <a:rPr lang="pt-BR" sz="1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Implementação de efeitos sonoros</a:t>
            </a:r>
            <a:endParaRPr sz="16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Roguelike</a:t>
            </a:r>
            <a:endParaRPr/>
          </a:p>
        </p:txBody>
      </p:sp>
      <p:pic>
        <p:nvPicPr>
          <p:cNvPr id="142" name="Google Shape;14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5125" y="937200"/>
            <a:ext cx="7038900" cy="39652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Características do jogo</a:t>
            </a:r>
            <a:endParaRPr/>
          </a:p>
        </p:txBody>
      </p:sp>
      <p:sp>
        <p:nvSpPr>
          <p:cNvPr id="148" name="Google Shape;148;p15"/>
          <p:cNvSpPr txBox="1"/>
          <p:nvPr>
            <p:ph idx="1" type="body"/>
          </p:nvPr>
        </p:nvSpPr>
        <p:spPr>
          <a:xfrm>
            <a:off x="1297500" y="1111525"/>
            <a:ext cx="3989400" cy="336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34327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ct val="100000"/>
              <a:buChar char="-"/>
            </a:pPr>
            <a:r>
              <a:rPr lang="pt-BR" sz="1800"/>
              <a:t>Objetivo: derrotar o chefe </a:t>
            </a:r>
            <a:endParaRPr sz="1800"/>
          </a:p>
          <a:p>
            <a:pPr indent="-334327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pt-BR" sz="1800"/>
              <a:t>Critério de desempenho: tempo</a:t>
            </a:r>
            <a:endParaRPr sz="1800"/>
          </a:p>
          <a:p>
            <a:pPr indent="-334327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pt-BR" sz="1800"/>
              <a:t>Jogo por turnos e energia</a:t>
            </a:r>
            <a:endParaRPr sz="1800"/>
          </a:p>
          <a:p>
            <a:pPr indent="-334327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pt-BR" sz="1800"/>
              <a:t>Framework: Java Swing</a:t>
            </a:r>
            <a:endParaRPr sz="1800"/>
          </a:p>
          <a:p>
            <a:pPr indent="-334327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pt-BR" sz="1800"/>
              <a:t>Mapa composto por níveis (andares), que contêm salas interligadas</a:t>
            </a:r>
            <a:endParaRPr sz="1800"/>
          </a:p>
          <a:p>
            <a:pPr indent="0" lvl="0" marL="45720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9" name="Google Shape;14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6900" y="649875"/>
            <a:ext cx="3821701" cy="40085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Características do jogo</a:t>
            </a:r>
            <a:endParaRPr/>
          </a:p>
        </p:txBody>
      </p:sp>
      <p:sp>
        <p:nvSpPr>
          <p:cNvPr id="155" name="Google Shape;155;p16"/>
          <p:cNvSpPr txBox="1"/>
          <p:nvPr>
            <p:ph idx="1" type="body"/>
          </p:nvPr>
        </p:nvSpPr>
        <p:spPr>
          <a:xfrm>
            <a:off x="1035950" y="1117575"/>
            <a:ext cx="3989400" cy="336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10000"/>
          </a:bodyPr>
          <a:lstStyle/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34327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ct val="100000"/>
              <a:buChar char="-"/>
            </a:pPr>
            <a:r>
              <a:rPr lang="pt-BR" sz="1800"/>
              <a:t>Sistema de equipamentos que modificam atributos</a:t>
            </a:r>
            <a:endParaRPr sz="1800"/>
          </a:p>
          <a:p>
            <a:pPr indent="-334327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pt-BR" sz="1800"/>
              <a:t>Controle por teclado (KeyListener)</a:t>
            </a:r>
            <a:endParaRPr sz="1800"/>
          </a:p>
          <a:p>
            <a:pPr indent="-334327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pt-BR" sz="1800"/>
              <a:t>W,A,S,D - movimentos</a:t>
            </a:r>
            <a:endParaRPr sz="1800"/>
          </a:p>
          <a:p>
            <a:pPr indent="-334327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pt-BR" sz="1800"/>
              <a:t>Q - usar poção</a:t>
            </a:r>
            <a:endParaRPr sz="1800"/>
          </a:p>
          <a:p>
            <a:pPr indent="-334327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pt-BR" sz="1800"/>
              <a:t>Espaço  - passar a rodada</a:t>
            </a:r>
            <a:endParaRPr sz="1800"/>
          </a:p>
          <a:p>
            <a:pPr indent="-334327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pt-BR" sz="1800"/>
              <a:t>Enter - Confirmar entrada</a:t>
            </a:r>
            <a:endParaRPr sz="1800"/>
          </a:p>
          <a:p>
            <a:pPr indent="-334327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pt-BR" sz="1800"/>
              <a:t>R - recomeçar</a:t>
            </a:r>
            <a:endParaRPr sz="1800"/>
          </a:p>
        </p:txBody>
      </p:sp>
      <p:pic>
        <p:nvPicPr>
          <p:cNvPr id="156" name="Google Shape;15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8900" y="1056050"/>
            <a:ext cx="3553954" cy="4087450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16"/>
          <p:cNvSpPr txBox="1"/>
          <p:nvPr/>
        </p:nvSpPr>
        <p:spPr>
          <a:xfrm>
            <a:off x="7493237" y="1310745"/>
            <a:ext cx="2413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Cronômetro</a:t>
            </a:r>
            <a:endParaRPr>
              <a:solidFill>
                <a:srgbClr val="00FF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8" name="Google Shape;158;p16"/>
          <p:cNvSpPr txBox="1"/>
          <p:nvPr/>
        </p:nvSpPr>
        <p:spPr>
          <a:xfrm>
            <a:off x="7665706" y="2577718"/>
            <a:ext cx="2413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Monstro</a:t>
            </a:r>
            <a:endParaRPr>
              <a:solidFill>
                <a:srgbClr val="00FF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9" name="Google Shape;159;p16"/>
          <p:cNvSpPr txBox="1"/>
          <p:nvPr/>
        </p:nvSpPr>
        <p:spPr>
          <a:xfrm>
            <a:off x="5331995" y="4351639"/>
            <a:ext cx="2413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Baú (arma ou armadura)</a:t>
            </a:r>
            <a:endParaRPr>
              <a:solidFill>
                <a:srgbClr val="00FF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Poção</a:t>
            </a:r>
            <a:endParaRPr>
              <a:solidFill>
                <a:srgbClr val="00FF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0" name="Google Shape;160;p16"/>
          <p:cNvSpPr txBox="1"/>
          <p:nvPr/>
        </p:nvSpPr>
        <p:spPr>
          <a:xfrm>
            <a:off x="6389628" y="1718527"/>
            <a:ext cx="2413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Status do herói</a:t>
            </a:r>
            <a:endParaRPr>
              <a:solidFill>
                <a:srgbClr val="00FF00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61" name="Google Shape;161;p16"/>
          <p:cNvCxnSpPr/>
          <p:nvPr/>
        </p:nvCxnSpPr>
        <p:spPr>
          <a:xfrm flipH="1">
            <a:off x="6010996" y="3536147"/>
            <a:ext cx="342000" cy="907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2" name="Google Shape;162;p16"/>
          <p:cNvCxnSpPr>
            <a:endCxn id="158" idx="1"/>
          </p:cNvCxnSpPr>
          <p:nvPr/>
        </p:nvCxnSpPr>
        <p:spPr>
          <a:xfrm flipH="1" rot="10800000">
            <a:off x="7306906" y="2777818"/>
            <a:ext cx="358800" cy="174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3" name="Google Shape;163;p16"/>
          <p:cNvCxnSpPr>
            <a:endCxn id="157" idx="1"/>
          </p:cNvCxnSpPr>
          <p:nvPr/>
        </p:nvCxnSpPr>
        <p:spPr>
          <a:xfrm>
            <a:off x="7235837" y="1411545"/>
            <a:ext cx="257400" cy="9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4" name="Google Shape;164;p16"/>
          <p:cNvCxnSpPr>
            <a:endCxn id="160" idx="1"/>
          </p:cNvCxnSpPr>
          <p:nvPr/>
        </p:nvCxnSpPr>
        <p:spPr>
          <a:xfrm>
            <a:off x="6032628" y="1583827"/>
            <a:ext cx="357000" cy="334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7"/>
          <p:cNvSpPr txBox="1"/>
          <p:nvPr>
            <p:ph type="title"/>
          </p:nvPr>
        </p:nvSpPr>
        <p:spPr>
          <a:xfrm>
            <a:off x="1095500" y="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Haunted Castle - mecânicas</a:t>
            </a:r>
            <a:endParaRPr/>
          </a:p>
        </p:txBody>
      </p:sp>
      <p:pic>
        <p:nvPicPr>
          <p:cNvPr id="170" name="Google Shape;17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5948" y="1306125"/>
            <a:ext cx="3639226" cy="384555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17"/>
          <p:cNvSpPr txBox="1"/>
          <p:nvPr/>
        </p:nvSpPr>
        <p:spPr>
          <a:xfrm>
            <a:off x="5185938" y="797075"/>
            <a:ext cx="3572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Transição de mapas - sem volta e ordem aleatória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72" name="Google Shape;17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04025" y="1360450"/>
            <a:ext cx="3608542" cy="3783049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17"/>
          <p:cNvSpPr txBox="1"/>
          <p:nvPr/>
        </p:nvSpPr>
        <p:spPr>
          <a:xfrm>
            <a:off x="1204025" y="960250"/>
            <a:ext cx="2686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Inimigos seguem o herói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8"/>
          <p:cNvSpPr txBox="1"/>
          <p:nvPr>
            <p:ph type="title"/>
          </p:nvPr>
        </p:nvSpPr>
        <p:spPr>
          <a:xfrm>
            <a:off x="1095500" y="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Haunted Castle - mecânicas</a:t>
            </a:r>
            <a:endParaRPr/>
          </a:p>
        </p:txBody>
      </p:sp>
      <p:pic>
        <p:nvPicPr>
          <p:cNvPr id="179" name="Google Shape;17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5500" y="1612650"/>
            <a:ext cx="3356942" cy="353085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18"/>
          <p:cNvSpPr txBox="1"/>
          <p:nvPr/>
        </p:nvSpPr>
        <p:spPr>
          <a:xfrm>
            <a:off x="1095500" y="1104750"/>
            <a:ext cx="2686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Interação com o usuário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1" name="Google Shape;181;p18"/>
          <p:cNvSpPr txBox="1"/>
          <p:nvPr/>
        </p:nvSpPr>
        <p:spPr>
          <a:xfrm>
            <a:off x="5288000" y="997050"/>
            <a:ext cx="3731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Mapa inteiro  &gt; relevar áreas já visitadas &gt; RayTracing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82" name="Google Shape;182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21151" y="1612650"/>
            <a:ext cx="3341478" cy="3530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9"/>
          <p:cNvSpPr txBox="1"/>
          <p:nvPr>
            <p:ph type="title"/>
          </p:nvPr>
        </p:nvSpPr>
        <p:spPr>
          <a:xfrm>
            <a:off x="1052550" y="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Haunted Castle - mecânicas</a:t>
            </a:r>
            <a:endParaRPr/>
          </a:p>
        </p:txBody>
      </p:sp>
      <p:sp>
        <p:nvSpPr>
          <p:cNvPr id="188" name="Google Shape;188;p19"/>
          <p:cNvSpPr txBox="1"/>
          <p:nvPr>
            <p:ph idx="1" type="body"/>
          </p:nvPr>
        </p:nvSpPr>
        <p:spPr>
          <a:xfrm>
            <a:off x="1297500" y="1250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235"/>
          </a:p>
        </p:txBody>
      </p:sp>
      <p:pic>
        <p:nvPicPr>
          <p:cNvPr id="189" name="Google Shape;18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2549" y="1307850"/>
            <a:ext cx="3615251" cy="3783983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19"/>
          <p:cNvSpPr txBox="1"/>
          <p:nvPr/>
        </p:nvSpPr>
        <p:spPr>
          <a:xfrm>
            <a:off x="1052550" y="962100"/>
            <a:ext cx="2686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Win, lose, restart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91" name="Google Shape;191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60024" y="1307850"/>
            <a:ext cx="3615250" cy="37960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Arquitetura: </a:t>
            </a:r>
            <a:endParaRPr/>
          </a:p>
        </p:txBody>
      </p:sp>
      <p:sp>
        <p:nvSpPr>
          <p:cNvPr id="197" name="Google Shape;197;p20"/>
          <p:cNvSpPr txBox="1"/>
          <p:nvPr>
            <p:ph idx="1" type="body"/>
          </p:nvPr>
        </p:nvSpPr>
        <p:spPr>
          <a:xfrm>
            <a:off x="1297500" y="1250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235"/>
          </a:p>
        </p:txBody>
      </p:sp>
      <p:pic>
        <p:nvPicPr>
          <p:cNvPr id="198" name="Google Shape;19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50550"/>
            <a:ext cx="9144003" cy="3892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Destaques - design patterns</a:t>
            </a:r>
            <a:endParaRPr/>
          </a:p>
        </p:txBody>
      </p:sp>
      <p:sp>
        <p:nvSpPr>
          <p:cNvPr id="204" name="Google Shape;204;p21"/>
          <p:cNvSpPr txBox="1"/>
          <p:nvPr>
            <p:ph idx="1" type="body"/>
          </p:nvPr>
        </p:nvSpPr>
        <p:spPr>
          <a:xfrm>
            <a:off x="1297500" y="1250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35"/>
          </a:p>
          <a:p>
            <a:pPr indent="0" lvl="0" marL="45720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235"/>
          </a:p>
        </p:txBody>
      </p:sp>
      <p:pic>
        <p:nvPicPr>
          <p:cNvPr id="205" name="Google Shape;20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7488" y="1485638"/>
            <a:ext cx="3495675" cy="20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21"/>
          <p:cNvSpPr txBox="1"/>
          <p:nvPr/>
        </p:nvSpPr>
        <p:spPr>
          <a:xfrm>
            <a:off x="1297500" y="1085450"/>
            <a:ext cx="456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Singleton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07" name="Google Shape;20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07769" y="1485650"/>
            <a:ext cx="3783106" cy="20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1"/>
          <p:cNvSpPr txBox="1"/>
          <p:nvPr/>
        </p:nvSpPr>
        <p:spPr>
          <a:xfrm>
            <a:off x="5107775" y="1085450"/>
            <a:ext cx="456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Facade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